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B66DAE-E754-4F1D-B31D-18C46EA3C43B}">
  <a:tblStyle styleId="{7CB66DAE-E754-4F1D-B31D-18C46EA3C43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02AFDC7-20C1-43B9-977E-98B013E555D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3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{7CB66DAE-E754-4F1D-B31D-18C46EA3C43B}</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William Apess</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{902AFDC7-20C1-43B9-977E-98B013E555D7}</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William Apess, </a:t>
                      </a:r>
                      <a:r>
                        <a:rPr i="1" lang="en" sz="1200">
                          <a:latin typeface="Inter"/>
                          <a:ea typeface="Inter"/>
                          <a:cs typeface="Inter"/>
                          <a:sym typeface="Inter"/>
                        </a:rPr>
                        <a:t>Indian Nullification of the Unconstitutional Laws of Massachusetts Relative to the Marshpee Tribe: or, The Pretended Riot Explained</a:t>
                      </a:r>
                      <a:r>
                        <a:rPr lang="en" sz="1200">
                          <a:latin typeface="Inter"/>
                          <a:ea typeface="Inter"/>
                          <a:cs typeface="Inter"/>
                          <a:sym typeface="Inter"/>
                        </a:rPr>
                        <a:t>, 1835.</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William Apess was a Pequot Methodist minister, writer, lawyer, and activist who advocated for Native rights during the early 1800s. In this excerpt Apess documents a moment in which he supported the Mashpee Wampanoag in their efforts to resist white control of their land and local government through legislative methods.</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meeting was held in the school-room. Business was commenced at about nine in the morning, and continued through the day. The first that arose to speak was an Indian, Ebenezer Attaquin by name. Tears flowed freely down his time-furrowed cheeks, </a:t>
                      </a:r>
                      <a:r>
                        <a:rPr lang="en" sz="1200">
                          <a:solidFill>
                            <a:schemeClr val="dk1"/>
                          </a:solidFill>
                          <a:latin typeface="Inter"/>
                          <a:ea typeface="Inter"/>
                          <a:cs typeface="Inter"/>
                          <a:sym typeface="Inter"/>
                        </a:rPr>
                        <a:t>while</a:t>
                      </a:r>
                      <a:r>
                        <a:rPr lang="en" sz="1200">
                          <a:solidFill>
                            <a:schemeClr val="dk1"/>
                          </a:solidFill>
                          <a:latin typeface="Inter"/>
                          <a:ea typeface="Inter"/>
                          <a:cs typeface="Inter"/>
                          <a:sym typeface="Inter"/>
                        </a:rPr>
                        <a:t> he addressed us in a manner alike candid and affectionate. The house was well filled.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listening patiently to the take of their distresses, I counselled them to apply for redress to the Governor and Council. They answered, that they had done so; but </a:t>
                      </a:r>
                      <a:r>
                        <a:rPr i="1" lang="en" sz="1200">
                          <a:solidFill>
                            <a:schemeClr val="dk1"/>
                          </a:solidFill>
                          <a:latin typeface="Inter"/>
                          <a:ea typeface="Inter"/>
                          <a:cs typeface="Inter"/>
                          <a:sym typeface="Inter"/>
                        </a:rPr>
                        <a:t>had never been able to obtain a hearing</a:t>
                      </a:r>
                      <a:r>
                        <a:rPr lang="en" sz="1200">
                          <a:solidFill>
                            <a:schemeClr val="dk1"/>
                          </a:solidFill>
                          <a:latin typeface="Inter"/>
                          <a:ea typeface="Inter"/>
                          <a:cs typeface="Inter"/>
                          <a:sym typeface="Inter"/>
                        </a:rPr>
                        <a:t>. The white agents had always thrown every obstacle in their way. I then addressed them in a speech which they all </a:t>
                      </a:r>
                      <a:r>
                        <a:rPr lang="en" sz="1200">
                          <a:solidFill>
                            <a:schemeClr val="dk1"/>
                          </a:solidFill>
                          <a:latin typeface="Inter"/>
                          <a:ea typeface="Inter"/>
                          <a:cs typeface="Inter"/>
                          <a:sym typeface="Inter"/>
                        </a:rPr>
                        <a:t>listened</a:t>
                      </a:r>
                      <a:r>
                        <a:rPr lang="en" sz="1200">
                          <a:solidFill>
                            <a:schemeClr val="dk1"/>
                          </a:solidFill>
                          <a:latin typeface="Inter"/>
                          <a:ea typeface="Inter"/>
                          <a:cs typeface="Inter"/>
                          <a:sym typeface="Inter"/>
                        </a:rPr>
                        <a:t> to with profound attention.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began by saying that, though I was a stranger among them, I did not doubt but that I might do them some good and be instrumental in procuring the discharge of the overseers, and an alteration of the </a:t>
                      </a:r>
                      <a:r>
                        <a:rPr lang="en" sz="1200">
                          <a:solidFill>
                            <a:schemeClr val="dk1"/>
                          </a:solidFill>
                          <a:latin typeface="Inter"/>
                          <a:ea typeface="Inter"/>
                          <a:cs typeface="Inter"/>
                          <a:sym typeface="Inter"/>
                        </a:rPr>
                        <a:t>existing</a:t>
                      </a:r>
                      <a:r>
                        <a:rPr lang="en" sz="1200">
                          <a:solidFill>
                            <a:schemeClr val="dk1"/>
                          </a:solidFill>
                          <a:latin typeface="Inter"/>
                          <a:ea typeface="Inter"/>
                          <a:cs typeface="Inter"/>
                          <a:sym typeface="Inter"/>
                        </a:rPr>
                        <a:t> laws. As, however, I was not a son of their particular tribe, if they wished me to assist them, it would be necessary for them to give me a right to act in their behalf, by adopting me; as then our rights and interests would become identical.</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William Apess</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{7CB66DAE-E754-4F1D-B31D-18C46EA3C43B}</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{7CB66DAE-E754-4F1D-B31D-18C46EA3C43B}</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{902AFDC7-20C1-43B9-977E-98B013E555D7}</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